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strictFirstAndLastChars="0" saveSubsetFonts="1">
  <p:sldMasterIdLst>
    <p:sldMasterId id="2147483659" r:id="rId3"/>
  </p:sldMasterIdLst>
  <p:notesMasterIdLst>
    <p:notesMasterId r:id="rId4"/>
  </p:notesMasterIdLst>
  <p:sldIdLst>
    <p:sldId id="256" r:id="rId5"/>
    <p:sldId id="257" r:id="rId6"/>
    <p:sldId id="258" r:id="rId7"/>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Page 1 of 2 in larger font for display</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5" name="Shape 55"/>
        <p:cNvGrpSpPr/>
        <p:nvPr/>
      </p:nvGrpSpPr>
      <p:grpSpPr>
        <a:xfrm>
          <a:off x="0" y="0"/>
          <a:ext cx="0" cy="0"/>
          <a:chOff x="0" y="0"/>
          <a:chExt cx="0" cy="0"/>
        </a:xfrm>
      </p:grpSpPr>
      <p:sp>
        <p:nvSpPr>
          <p:cNvPr id="56" name="Google Shape;56;g387c21f19f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7" name="Google Shape;57;g387c21f19f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a:solidFill>
                  <a:schemeClr val="dk1"/>
                </a:solidFill>
              </a:rPr>
              <a:t>Page 2 of 2 in larger font for display</a:t>
            </a:r>
            <a:endParaRPr>
              <a:solidFill>
                <a:schemeClr val="dk1"/>
              </a:solidFill>
            </a:endParaRPr>
          </a:p>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0" name="Shape 60"/>
        <p:cNvGrpSpPr/>
        <p:nvPr/>
      </p:nvGrpSpPr>
      <p:grpSpPr>
        <a:xfrm>
          <a:off x="0" y="0"/>
          <a:ext cx="0" cy="0"/>
          <a:chOff x="0" y="0"/>
          <a:chExt cx="0" cy="0"/>
        </a:xfrm>
      </p:grpSpPr>
      <p:sp>
        <p:nvSpPr>
          <p:cNvPr id="61" name="Google Shape;61;g2a6fcc8cc5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2a6fcc8cc5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Full PBL Problem Statement</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3" name="Shape 53"/>
        <p:cNvGrpSpPr/>
        <p:nvPr/>
      </p:nvGrpSpPr>
      <p:grpSpPr>
        <a:xfrm>
          <a:off x="0" y="0"/>
          <a:ext cx="0" cy="0"/>
          <a:chOff x="0" y="0"/>
          <a:chExt cx="0" cy="0"/>
        </a:xfrm>
      </p:grpSpPr>
      <p:sp>
        <p:nvSpPr>
          <p:cNvPr id="54" name="Google Shape;54;p13"/>
          <p:cNvSpPr txBox="1"/>
          <p:nvPr>
            <p:ph idx="1" type="subTitle"/>
          </p:nvPr>
        </p:nvSpPr>
        <p:spPr>
          <a:xfrm>
            <a:off x="311700" y="399675"/>
            <a:ext cx="8520600" cy="4526700"/>
          </a:xfrm>
          <a:prstGeom prst="rect">
            <a:avLst/>
          </a:prstGeom>
        </p:spPr>
        <p:txBody>
          <a:bodyPr anchorCtr="0" anchor="t" bIns="91425" lIns="91425" spcFirstLastPara="1" rIns="91425" wrap="square" tIns="91425">
            <a:noAutofit/>
          </a:bodyPr>
          <a:lstStyle/>
          <a:p>
            <a:pPr indent="0" lvl="0" marL="0" rtl="0" algn="l">
              <a:lnSpc>
                <a:spcPct val="138000"/>
              </a:lnSpc>
              <a:spcBef>
                <a:spcPts val="0"/>
              </a:spcBef>
              <a:spcAft>
                <a:spcPts val="0"/>
              </a:spcAft>
              <a:buClr>
                <a:schemeClr val="dk1"/>
              </a:buClr>
              <a:buSzPts val="1100"/>
              <a:buFont typeface="Arial"/>
              <a:buNone/>
            </a:pPr>
            <a:r>
              <a:rPr lang="en" sz="2400"/>
              <a:t>Picture this: It’s a beautiful summer day and your family goes to the lake to swim.  When you arrive there is a large sign that reads “Lake closed for swimming due to pollution.”  While you are bummed out, you overhear a lifeguard stating that he hasn’t seen any salmon either.  This gets you thinking about the connection between not being able to swim and the missing salmon.</a:t>
            </a:r>
            <a:endParaRPr sz="240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8" name="Shape 58"/>
        <p:cNvGrpSpPr/>
        <p:nvPr/>
      </p:nvGrpSpPr>
      <p:grpSpPr>
        <a:xfrm>
          <a:off x="0" y="0"/>
          <a:ext cx="0" cy="0"/>
          <a:chOff x="0" y="0"/>
          <a:chExt cx="0" cy="0"/>
        </a:xfrm>
      </p:grpSpPr>
      <p:sp>
        <p:nvSpPr>
          <p:cNvPr id="59" name="Google Shape;59;p14"/>
          <p:cNvSpPr txBox="1"/>
          <p:nvPr>
            <p:ph idx="1" type="subTitle"/>
          </p:nvPr>
        </p:nvSpPr>
        <p:spPr>
          <a:xfrm>
            <a:off x="226850" y="278275"/>
            <a:ext cx="8520600" cy="4523700"/>
          </a:xfrm>
          <a:prstGeom prst="rect">
            <a:avLst/>
          </a:prstGeom>
        </p:spPr>
        <p:txBody>
          <a:bodyPr anchorCtr="0" anchor="t" bIns="91425" lIns="91425" spcFirstLastPara="1" rIns="91425" wrap="square" tIns="91425">
            <a:noAutofit/>
          </a:bodyPr>
          <a:lstStyle/>
          <a:p>
            <a:pPr indent="0" lvl="0" marL="0" rtl="0" algn="l">
              <a:lnSpc>
                <a:spcPct val="138000"/>
              </a:lnSpc>
              <a:spcBef>
                <a:spcPts val="0"/>
              </a:spcBef>
              <a:spcAft>
                <a:spcPts val="0"/>
              </a:spcAft>
              <a:buClr>
                <a:schemeClr val="dk1"/>
              </a:buClr>
              <a:buSzPts val="1100"/>
              <a:buFont typeface="Arial"/>
              <a:buNone/>
            </a:pPr>
            <a:r>
              <a:rPr lang="en" sz="1800"/>
              <a:t>The health of the environment is at a critical point.  The government agency that oversees this, The Environmental Protection Agency (EPA), has lost a big portion of its budget.  That means that they are unable to have enough employees to help make sure people are following the laws.  Since people are not being held accountable, some people are breaking the laws and causing damage.  One piece of the environment that is greatly impacted is the water.  Bodies of water, like lakes and rivers, provide homes to many different types of plants and animals.  When pollution enters these ecosystems the damage done is difficult to repair.  </a:t>
            </a:r>
            <a:endParaRPr sz="1800"/>
          </a:p>
          <a:p>
            <a:pPr indent="0" lvl="0" marL="0" rtl="0" algn="l">
              <a:lnSpc>
                <a:spcPct val="115000"/>
              </a:lnSpc>
              <a:spcBef>
                <a:spcPts val="0"/>
              </a:spcBef>
              <a:spcAft>
                <a:spcPts val="0"/>
              </a:spcAft>
              <a:buClr>
                <a:schemeClr val="dk1"/>
              </a:buClr>
              <a:buSzPts val="1100"/>
              <a:buFont typeface="Arial"/>
              <a:buNone/>
            </a:pPr>
            <a:r>
              <a:t/>
            </a:r>
            <a:endParaRPr sz="1800"/>
          </a:p>
          <a:p>
            <a:pPr indent="0" lvl="0" marL="0" rtl="0" algn="l">
              <a:lnSpc>
                <a:spcPct val="138000"/>
              </a:lnSpc>
              <a:spcBef>
                <a:spcPts val="0"/>
              </a:spcBef>
              <a:spcAft>
                <a:spcPts val="0"/>
              </a:spcAft>
              <a:buClr>
                <a:schemeClr val="dk1"/>
              </a:buClr>
              <a:buSzPts val="1100"/>
              <a:buFont typeface="Arial"/>
              <a:buNone/>
            </a:pPr>
            <a:r>
              <a:rPr lang="en" sz="1800"/>
              <a:t>The Environmental Protection Agency is looking for new ideas to solve the water pollution problem.  You will need to convince the EPA that your plan is the right one to solve this problem and save the fish!</a:t>
            </a:r>
            <a:endParaRPr sz="180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3" name="Shape 63"/>
        <p:cNvGrpSpPr/>
        <p:nvPr/>
      </p:nvGrpSpPr>
      <p:grpSpPr>
        <a:xfrm>
          <a:off x="0" y="0"/>
          <a:ext cx="0" cy="0"/>
          <a:chOff x="0" y="0"/>
          <a:chExt cx="0" cy="0"/>
        </a:xfrm>
      </p:grpSpPr>
      <p:sp>
        <p:nvSpPr>
          <p:cNvPr id="64" name="Google Shape;64;p15"/>
          <p:cNvSpPr txBox="1"/>
          <p:nvPr>
            <p:ph idx="1" type="body"/>
          </p:nvPr>
        </p:nvSpPr>
        <p:spPr>
          <a:xfrm>
            <a:off x="311700" y="232375"/>
            <a:ext cx="8520600" cy="4336500"/>
          </a:xfrm>
          <a:prstGeom prst="rect">
            <a:avLst/>
          </a:prstGeom>
        </p:spPr>
        <p:txBody>
          <a:bodyPr anchorCtr="0" anchor="t" bIns="91425" lIns="91425" spcFirstLastPara="1" rIns="91425" wrap="square" tIns="91425">
            <a:noAutofit/>
          </a:bodyPr>
          <a:lstStyle/>
          <a:p>
            <a:pPr indent="0" lvl="0" marL="0" rtl="0" algn="l">
              <a:lnSpc>
                <a:spcPct val="138000"/>
              </a:lnSpc>
              <a:spcBef>
                <a:spcPts val="0"/>
              </a:spcBef>
              <a:spcAft>
                <a:spcPts val="0"/>
              </a:spcAft>
              <a:buClr>
                <a:schemeClr val="dk1"/>
              </a:buClr>
              <a:buSzPts val="1100"/>
              <a:buFont typeface="Arial"/>
              <a:buNone/>
            </a:pPr>
            <a:r>
              <a:rPr lang="en" sz="1200"/>
              <a:t>Picture this: It’s a beautiful summer day and your family goes to the lake to swim.  When you arrive there is a large sign that reads “Lake closed for swimming due to pollution.”  While you are bummed out, you overhear a lifeguard stating that he hasn’t seen any salmon either.  This gets you thinking about the connection between not being able to swim and the missing salmon.</a:t>
            </a:r>
            <a:endParaRPr sz="1200"/>
          </a:p>
          <a:p>
            <a:pPr indent="0" lvl="0" marL="0" rtl="0" algn="l">
              <a:spcBef>
                <a:spcPts val="0"/>
              </a:spcBef>
              <a:spcAft>
                <a:spcPts val="0"/>
              </a:spcAft>
              <a:buClr>
                <a:schemeClr val="dk1"/>
              </a:buClr>
              <a:buSzPts val="1100"/>
              <a:buFont typeface="Arial"/>
              <a:buNone/>
            </a:pPr>
            <a:r>
              <a:t/>
            </a:r>
            <a:endParaRPr sz="1200"/>
          </a:p>
          <a:p>
            <a:pPr indent="0" lvl="0" marL="0" rtl="0" algn="l">
              <a:lnSpc>
                <a:spcPct val="138000"/>
              </a:lnSpc>
              <a:spcBef>
                <a:spcPts val="0"/>
              </a:spcBef>
              <a:spcAft>
                <a:spcPts val="0"/>
              </a:spcAft>
              <a:buClr>
                <a:schemeClr val="dk1"/>
              </a:buClr>
              <a:buSzPts val="1100"/>
              <a:buFont typeface="Arial"/>
              <a:buNone/>
            </a:pPr>
            <a:r>
              <a:rPr lang="en" sz="1200"/>
              <a:t>The health of the environment is at a critical point.  The government agency that oversees this, The Environmental Protection Agency (EPA), has lost a big portion of its budget.  That means that they are unable to have enough employees to help make sure people are following the laws.  Since people are not being held accountable, some people are breaking the laws and causing damage.  One piece of the environment that is greatly impacted is the water.  Bodies of water, like lakes and rivers, provide homes to many different types of plants and animals.  When pollution enters these ecosystems the damage done is difficult to repair.  </a:t>
            </a:r>
            <a:endParaRPr sz="1200"/>
          </a:p>
          <a:p>
            <a:pPr indent="0" lvl="0" marL="0" rtl="0" algn="l">
              <a:spcBef>
                <a:spcPts val="0"/>
              </a:spcBef>
              <a:spcAft>
                <a:spcPts val="0"/>
              </a:spcAft>
              <a:buClr>
                <a:schemeClr val="dk1"/>
              </a:buClr>
              <a:buSzPts val="1100"/>
              <a:buFont typeface="Arial"/>
              <a:buNone/>
            </a:pPr>
            <a:r>
              <a:t/>
            </a:r>
            <a:endParaRPr sz="1200"/>
          </a:p>
          <a:p>
            <a:pPr indent="0" lvl="0" marL="0" rtl="0" algn="l">
              <a:lnSpc>
                <a:spcPct val="138000"/>
              </a:lnSpc>
              <a:spcBef>
                <a:spcPts val="0"/>
              </a:spcBef>
              <a:spcAft>
                <a:spcPts val="0"/>
              </a:spcAft>
              <a:buClr>
                <a:schemeClr val="dk1"/>
              </a:buClr>
              <a:buSzPts val="1100"/>
              <a:buFont typeface="Arial"/>
              <a:buNone/>
            </a:pPr>
            <a:r>
              <a:rPr lang="en" sz="1200"/>
              <a:t>The Environmental Protection Agency is looking for new ideas to solve the water pollution problem.  You will need to convince the EPA that your plan is the right one to solve this problem and save the fish!</a:t>
            </a:r>
            <a:endParaRPr sz="1200"/>
          </a:p>
          <a:p>
            <a:pPr indent="0" lvl="0" marL="0" rtl="0" algn="l">
              <a:spcBef>
                <a:spcPts val="0"/>
              </a:spcBef>
              <a:spcAft>
                <a:spcPts val="0"/>
              </a:spcAft>
              <a:buClr>
                <a:schemeClr val="dk1"/>
              </a:buClr>
              <a:buSzPts val="1100"/>
              <a:buFont typeface="Arial"/>
              <a:buNone/>
            </a:pPr>
            <a:r>
              <a:t/>
            </a:r>
            <a:endParaRPr sz="1200"/>
          </a:p>
          <a:p>
            <a:pPr indent="0" lvl="0" marL="0" rtl="0" algn="l">
              <a:spcBef>
                <a:spcPts val="0"/>
              </a:spcBef>
              <a:spcAft>
                <a:spcPts val="1600"/>
              </a:spcAft>
              <a:buNone/>
            </a:pPr>
            <a:r>
              <a:t/>
            </a:r>
            <a:endParaRPr sz="1200"/>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